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07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89018-7C0C-4679-B906-6CAF4267B048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8A20B-F578-4A38-861D-019CB9636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685800"/>
            <a:ext cx="6172200" cy="1589562"/>
          </a:xfrm>
        </p:spPr>
        <p:txBody>
          <a:bodyPr>
            <a:normAutofit/>
          </a:bodyPr>
          <a:lstStyle/>
          <a:p>
            <a:pPr algn="r"/>
            <a:r>
              <a:rPr lang="en-US" sz="4800" dirty="0" smtClean="0">
                <a:solidFill>
                  <a:schemeClr val="tx1"/>
                </a:solidFill>
              </a:rPr>
              <a:t>D</a:t>
            </a:r>
            <a:r>
              <a:rPr lang="en-US" sz="4400" dirty="0" smtClean="0">
                <a:solidFill>
                  <a:schemeClr val="tx1"/>
                </a:solidFill>
              </a:rPr>
              <a:t>epartment </a:t>
            </a:r>
            <a:r>
              <a:rPr lang="en-US" sz="5400" dirty="0" smtClean="0">
                <a:solidFill>
                  <a:schemeClr val="tx1"/>
                </a:solidFill>
              </a:rPr>
              <a:t>o</a:t>
            </a:r>
            <a:r>
              <a:rPr lang="en-US" sz="4400" dirty="0" smtClean="0">
                <a:solidFill>
                  <a:schemeClr val="tx1"/>
                </a:solidFill>
              </a:rPr>
              <a:t>f </a:t>
            </a:r>
            <a:r>
              <a:rPr lang="en-US" sz="5400" dirty="0" smtClean="0">
                <a:solidFill>
                  <a:schemeClr val="tx1"/>
                </a:solidFill>
              </a:rPr>
              <a:t>m</a:t>
            </a:r>
            <a:r>
              <a:rPr lang="en-US" sz="4400" dirty="0" smtClean="0">
                <a:solidFill>
                  <a:schemeClr val="tx1"/>
                </a:solidFill>
              </a:rPr>
              <a:t>athematics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886200"/>
            <a:ext cx="6172200" cy="1371600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SGGSJ GOVERNMENT COLLEGE </a:t>
            </a:r>
          </a:p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PAONTA SAHIB</a:t>
            </a:r>
          </a:p>
          <a:p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14600" y="2895600"/>
            <a:ext cx="57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7400" y="1219200"/>
            <a:ext cx="6096000" cy="5693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100" b="1" dirty="0" smtClean="0">
                <a:solidFill>
                  <a:schemeClr val="tx1"/>
                </a:solidFill>
              </a:rPr>
              <a:t>COURSE NAME : ALGEBRA</a:t>
            </a:r>
            <a:endParaRPr lang="en-US" sz="3100" b="1" dirty="0"/>
          </a:p>
        </p:txBody>
      </p:sp>
      <p:sp>
        <p:nvSpPr>
          <p:cNvPr id="4" name="Rectangle 3"/>
          <p:cNvSpPr/>
          <p:nvPr/>
        </p:nvSpPr>
        <p:spPr>
          <a:xfrm>
            <a:off x="3048000" y="3657600"/>
            <a:ext cx="4323620" cy="5539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COURSE CODE : 202</a:t>
            </a:r>
            <a:endParaRPr lang="en-US" sz="3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tx1"/>
                </a:solidFill>
              </a:rPr>
              <a:t>CONTENTS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7772400" cy="29700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COSETS (DEFINITION) </a:t>
            </a:r>
          </a:p>
          <a:p>
            <a:endParaRPr lang="en-US" sz="9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AN EXAMPLE BASED ON COSETS</a:t>
            </a:r>
            <a:endParaRPr lang="en-US" sz="2200" dirty="0" smtClean="0"/>
          </a:p>
          <a:p>
            <a:endParaRPr lang="en-US" sz="9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RIGHT AND LEFT CONGRUENCE MODULO A SUBGROUP</a:t>
            </a:r>
          </a:p>
          <a:p>
            <a:endParaRPr lang="en-US" sz="900" dirty="0" smtClean="0"/>
          </a:p>
          <a:p>
            <a:r>
              <a:rPr lang="en-US" sz="2400" dirty="0" smtClean="0"/>
              <a:t>             </a:t>
            </a:r>
            <a:r>
              <a:rPr lang="en-US" sz="2400" dirty="0" smtClean="0">
                <a:latin typeface="Arial"/>
                <a:cs typeface="Arial"/>
              </a:rPr>
              <a:t>→</a:t>
            </a:r>
            <a:r>
              <a:rPr lang="en-US" sz="2400" dirty="0" smtClean="0"/>
              <a:t>  Definition.</a:t>
            </a:r>
          </a:p>
          <a:p>
            <a:r>
              <a:rPr lang="en-US" sz="2400" dirty="0" smtClean="0"/>
              <a:t>             </a:t>
            </a:r>
            <a:r>
              <a:rPr lang="en-US" sz="2400" dirty="0" smtClean="0">
                <a:latin typeface="Arial"/>
                <a:cs typeface="Arial"/>
              </a:rPr>
              <a:t>→</a:t>
            </a:r>
            <a:r>
              <a:rPr lang="en-US" sz="2400" dirty="0" smtClean="0"/>
              <a:t>  Theorem.</a:t>
            </a:r>
          </a:p>
          <a:p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304800"/>
            <a:ext cx="35052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COSETS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143000"/>
            <a:ext cx="79248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000" b="1" u="sng" dirty="0" smtClean="0"/>
              <a:t>Definition:</a:t>
            </a:r>
            <a:r>
              <a:rPr lang="en-US" sz="3200" dirty="0" smtClean="0"/>
              <a:t> </a:t>
            </a:r>
          </a:p>
          <a:p>
            <a:pPr marL="571500" indent="-571500"/>
            <a:r>
              <a:rPr lang="en-US" sz="2600" dirty="0" smtClean="0"/>
              <a:t>      Let H be a subgroup of a group G. If </a:t>
            </a:r>
            <a:r>
              <a:rPr lang="en-US" sz="2600" i="1" dirty="0" err="1" smtClean="0"/>
              <a:t>a</a:t>
            </a:r>
            <a:r>
              <a:rPr lang="en-US" sz="2600" dirty="0" err="1" smtClean="0">
                <a:sym typeface="Symbol"/>
              </a:rPr>
              <a:t>G</a:t>
            </a:r>
            <a:r>
              <a:rPr lang="en-US" sz="2600" dirty="0" smtClean="0">
                <a:sym typeface="Symbol"/>
              </a:rPr>
              <a:t>, then the set  H</a:t>
            </a:r>
            <a:r>
              <a:rPr lang="en-US" sz="2600" i="1" dirty="0" smtClean="0">
                <a:sym typeface="Symbol"/>
              </a:rPr>
              <a:t>a=</a:t>
            </a:r>
            <a:r>
              <a:rPr lang="en-US" sz="2600" dirty="0" smtClean="0">
                <a:sym typeface="Symbol"/>
              </a:rPr>
              <a:t>{</a:t>
            </a:r>
            <a:r>
              <a:rPr lang="en-US" sz="2600" i="1" dirty="0" smtClean="0">
                <a:sym typeface="Symbol"/>
              </a:rPr>
              <a:t>ha</a:t>
            </a:r>
            <a:r>
              <a:rPr lang="en-US" sz="2600" dirty="0" smtClean="0">
                <a:sym typeface="Symbol"/>
              </a:rPr>
              <a:t>: </a:t>
            </a:r>
            <a:r>
              <a:rPr lang="en-US" sz="2600" i="1" dirty="0" err="1" smtClean="0">
                <a:sym typeface="Symbol"/>
              </a:rPr>
              <a:t>h</a:t>
            </a:r>
            <a:r>
              <a:rPr lang="en-US" sz="2600" dirty="0" err="1" smtClean="0">
                <a:sym typeface="Symbol"/>
              </a:rPr>
              <a:t>H</a:t>
            </a:r>
            <a:r>
              <a:rPr lang="en-US" sz="2600" dirty="0" smtClean="0">
                <a:sym typeface="Symbol"/>
              </a:rPr>
              <a:t>} is called </a:t>
            </a:r>
            <a:r>
              <a:rPr lang="en-US" sz="2600" b="1" dirty="0" smtClean="0">
                <a:sym typeface="Symbol"/>
              </a:rPr>
              <a:t>a right </a:t>
            </a:r>
            <a:r>
              <a:rPr lang="en-US" sz="2600" b="1" dirty="0" err="1" smtClean="0">
                <a:sym typeface="Symbol"/>
              </a:rPr>
              <a:t>coset</a:t>
            </a:r>
            <a:r>
              <a:rPr lang="en-US" sz="2600" b="1" dirty="0" smtClean="0">
                <a:sym typeface="Symbol"/>
              </a:rPr>
              <a:t> of H in G </a:t>
            </a:r>
            <a:r>
              <a:rPr lang="en-US" sz="2600" dirty="0" err="1" smtClean="0">
                <a:sym typeface="Symbol"/>
              </a:rPr>
              <a:t>deter,imed</a:t>
            </a:r>
            <a:r>
              <a:rPr lang="en-US" sz="2600" dirty="0" smtClean="0">
                <a:sym typeface="Symbol"/>
              </a:rPr>
              <a:t> by 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 and the </a:t>
            </a:r>
            <a:r>
              <a:rPr lang="en-US" sz="2600" dirty="0" smtClean="0">
                <a:sym typeface="Symbol"/>
              </a:rPr>
              <a:t>set</a:t>
            </a:r>
            <a:endParaRPr lang="en-US" sz="2600" dirty="0" smtClean="0">
              <a:sym typeface="Symbol"/>
            </a:endParaRPr>
          </a:p>
          <a:p>
            <a:pPr marL="571500" indent="-571500"/>
            <a:r>
              <a:rPr lang="en-US" sz="2600" dirty="0" smtClean="0">
                <a:sym typeface="Symbol"/>
              </a:rPr>
              <a:t>      </a:t>
            </a:r>
            <a:r>
              <a:rPr lang="en-US" sz="2600" i="1" dirty="0" err="1" smtClean="0">
                <a:sym typeface="Symbol"/>
              </a:rPr>
              <a:t>a</a:t>
            </a:r>
            <a:r>
              <a:rPr lang="en-US" sz="2600" dirty="0" err="1" smtClean="0">
                <a:sym typeface="Symbol"/>
              </a:rPr>
              <a:t>H</a:t>
            </a:r>
            <a:r>
              <a:rPr lang="en-US" sz="2600" dirty="0" smtClean="0">
                <a:sym typeface="Symbol"/>
              </a:rPr>
              <a:t>={ </a:t>
            </a:r>
            <a:r>
              <a:rPr lang="en-US" sz="2600" i="1" dirty="0" err="1" smtClean="0">
                <a:sym typeface="Symbol"/>
              </a:rPr>
              <a:t>ha</a:t>
            </a:r>
            <a:r>
              <a:rPr lang="en-US" sz="2600" dirty="0" err="1" smtClean="0">
                <a:sym typeface="Symbol"/>
              </a:rPr>
              <a:t>:</a:t>
            </a:r>
            <a:r>
              <a:rPr lang="en-US" sz="2600" i="1" dirty="0" err="1" smtClean="0">
                <a:sym typeface="Symbol"/>
              </a:rPr>
              <a:t>h</a:t>
            </a:r>
            <a:r>
              <a:rPr lang="en-US" sz="2600" dirty="0" smtClean="0">
                <a:sym typeface="Symbol"/>
              </a:rPr>
              <a:t> H} is called the </a:t>
            </a:r>
            <a:r>
              <a:rPr lang="en-US" sz="2600" b="1" dirty="0" smtClean="0">
                <a:sym typeface="Symbol"/>
              </a:rPr>
              <a:t>left </a:t>
            </a:r>
            <a:r>
              <a:rPr lang="en-US" sz="2600" b="1" dirty="0" err="1" smtClean="0">
                <a:sym typeface="Symbol"/>
              </a:rPr>
              <a:t>coset</a:t>
            </a:r>
            <a:r>
              <a:rPr lang="en-US" sz="2600" b="1" dirty="0" smtClean="0">
                <a:sym typeface="Symbol"/>
              </a:rPr>
              <a:t> of H in G </a:t>
            </a:r>
            <a:r>
              <a:rPr lang="en-US" sz="2600" dirty="0" smtClean="0">
                <a:sym typeface="Symbol"/>
              </a:rPr>
              <a:t>determined by </a:t>
            </a:r>
            <a:r>
              <a:rPr lang="en-US" sz="2600" i="1" dirty="0" smtClean="0">
                <a:sym typeface="Symbol"/>
              </a:rPr>
              <a:t>a.</a:t>
            </a:r>
            <a:r>
              <a:rPr lang="en-US" sz="3200" dirty="0" smtClean="0"/>
              <a:t> </a:t>
            </a:r>
            <a:endParaRPr lang="en-US" sz="2800" dirty="0" smtClean="0">
              <a:sym typeface="Symbol"/>
            </a:endParaRPr>
          </a:p>
          <a:p>
            <a:pPr marL="571500" indent="-571500"/>
            <a:endParaRPr lang="en-US" sz="1600" b="1" u="sng" dirty="0" smtClean="0"/>
          </a:p>
          <a:p>
            <a:pPr marL="571500" indent="-571500"/>
            <a:r>
              <a:rPr lang="en-US" sz="2800" u="sng" dirty="0" smtClean="0"/>
              <a:t>Note:</a:t>
            </a:r>
            <a:r>
              <a:rPr lang="en-US" sz="2800" dirty="0" smtClean="0"/>
              <a:t> When G is an </a:t>
            </a:r>
            <a:r>
              <a:rPr lang="en-US" sz="2800" dirty="0" err="1" smtClean="0"/>
              <a:t>abelian</a:t>
            </a:r>
            <a:r>
              <a:rPr lang="en-US" sz="2800" dirty="0" smtClean="0"/>
              <a:t> group then there is no distinction between a left </a:t>
            </a:r>
            <a:r>
              <a:rPr lang="en-US" sz="2800" dirty="0" err="1" smtClean="0"/>
              <a:t>coset</a:t>
            </a:r>
            <a:r>
              <a:rPr lang="en-US" sz="2800" dirty="0" smtClean="0"/>
              <a:t> and a right </a:t>
            </a:r>
            <a:r>
              <a:rPr lang="en-US" sz="2800" dirty="0" err="1" smtClean="0"/>
              <a:t>coset</a:t>
            </a:r>
            <a:r>
              <a:rPr lang="en-US" sz="2800" dirty="0" smtClean="0"/>
              <a:t> </a:t>
            </a:r>
            <a:r>
              <a:rPr lang="en-US" sz="2800" i="1" dirty="0" smtClean="0"/>
              <a:t>i.e.,</a:t>
            </a:r>
            <a:r>
              <a:rPr lang="en-US" sz="2800" dirty="0" smtClean="0"/>
              <a:t> left </a:t>
            </a:r>
            <a:r>
              <a:rPr lang="en-US" sz="2800" dirty="0" err="1" smtClean="0"/>
              <a:t>coset</a:t>
            </a:r>
            <a:r>
              <a:rPr lang="en-US" sz="2800" dirty="0" smtClean="0"/>
              <a:t> = right </a:t>
            </a:r>
            <a:r>
              <a:rPr lang="en-US" sz="2800" dirty="0" err="1" smtClean="0"/>
              <a:t>coset</a:t>
            </a:r>
            <a:r>
              <a:rPr lang="en-US" sz="2800" dirty="0" smtClean="0"/>
              <a:t> </a:t>
            </a:r>
            <a:r>
              <a:rPr lang="en-US" sz="2800" i="1" dirty="0" smtClean="0"/>
              <a:t>i.e.,</a:t>
            </a:r>
            <a:endParaRPr lang="en-US" sz="2800" dirty="0" smtClean="0"/>
          </a:p>
          <a:p>
            <a:pPr marL="571500" indent="-571500"/>
            <a:r>
              <a:rPr lang="en-US" sz="2800" dirty="0" smtClean="0">
                <a:cs typeface="Arial"/>
              </a:rPr>
              <a:t>                     </a:t>
            </a:r>
            <a:r>
              <a:rPr lang="en-US" sz="2800" i="1" dirty="0" err="1" smtClean="0">
                <a:cs typeface="Arial"/>
              </a:rPr>
              <a:t>a</a:t>
            </a:r>
            <a:r>
              <a:rPr lang="en-US" sz="2800" dirty="0" err="1" smtClean="0">
                <a:cs typeface="Arial"/>
              </a:rPr>
              <a:t>H</a:t>
            </a:r>
            <a:r>
              <a:rPr lang="en-US" sz="2800" dirty="0" smtClean="0">
                <a:cs typeface="Arial"/>
              </a:rPr>
              <a:t> = H</a:t>
            </a:r>
            <a:r>
              <a:rPr lang="en-US" sz="2800" i="1" dirty="0" smtClean="0">
                <a:cs typeface="Arial"/>
              </a:rPr>
              <a:t>a</a:t>
            </a:r>
            <a:endParaRPr lang="en-US" sz="2800" dirty="0" smtClean="0">
              <a:cs typeface="Arial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143000" y="6096000"/>
            <a:ext cx="62484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52400"/>
            <a:ext cx="617220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AN EXAMPLE BASED ON COSETS </a:t>
            </a:r>
            <a:endParaRPr lang="en-US" sz="3200" b="1" dirty="0" smtClean="0">
              <a:solidFill>
                <a:schemeClr val="accent1">
                  <a:lumMod val="50000"/>
                </a:schemeClr>
              </a:solidFill>
              <a:ea typeface="Arial Unicode MS"/>
              <a:cs typeface="Arial Unicode MS"/>
              <a:sym typeface="Symbol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38100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1295400"/>
            <a:ext cx="8077200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u="sng" dirty="0" smtClean="0"/>
              <a:t>EXAMPLE:</a:t>
            </a:r>
            <a:r>
              <a:rPr lang="en-US" sz="2700" b="1" dirty="0" smtClean="0"/>
              <a:t> </a:t>
            </a:r>
            <a:r>
              <a:rPr lang="en-US" sz="2600" dirty="0" smtClean="0"/>
              <a:t>Find the right </a:t>
            </a:r>
            <a:r>
              <a:rPr lang="en-US" sz="2600" dirty="0" err="1" smtClean="0"/>
              <a:t>cosets</a:t>
            </a:r>
            <a:r>
              <a:rPr lang="en-US" sz="2600" dirty="0" smtClean="0"/>
              <a:t> of the subgroups {1,-1} of </a:t>
            </a:r>
            <a:r>
              <a:rPr lang="en-US" sz="2600" dirty="0" err="1" smtClean="0"/>
              <a:t>athe</a:t>
            </a:r>
            <a:r>
              <a:rPr lang="en-US" sz="2600" dirty="0" smtClean="0"/>
              <a:t> group {1, -1, </a:t>
            </a:r>
            <a:r>
              <a:rPr lang="en-US" sz="2600" i="1" dirty="0" err="1" smtClean="0"/>
              <a:t>i</a:t>
            </a:r>
            <a:r>
              <a:rPr lang="en-US" sz="2600" dirty="0" smtClean="0"/>
              <a:t>, </a:t>
            </a:r>
            <a:r>
              <a:rPr lang="en-US" sz="2600" i="1" dirty="0" smtClean="0"/>
              <a:t>-</a:t>
            </a:r>
            <a:r>
              <a:rPr lang="en-US" sz="2600" i="1" dirty="0" err="1" smtClean="0"/>
              <a:t>i</a:t>
            </a:r>
            <a:r>
              <a:rPr lang="en-US" sz="2600" dirty="0" smtClean="0"/>
              <a:t>} under multiplication.</a:t>
            </a:r>
          </a:p>
          <a:p>
            <a:endParaRPr lang="en-US" sz="800" dirty="0" smtClean="0"/>
          </a:p>
          <a:p>
            <a:r>
              <a:rPr lang="en-US" sz="2500" b="1" u="sng" dirty="0" smtClean="0"/>
              <a:t>SOLUTION.</a:t>
            </a:r>
          </a:p>
          <a:p>
            <a:r>
              <a:rPr lang="en-US" sz="2600" dirty="0" smtClean="0"/>
              <a:t>  G = {1, -1, </a:t>
            </a:r>
            <a:r>
              <a:rPr lang="en-US" sz="2600" i="1" dirty="0" err="1" smtClean="0"/>
              <a:t>i</a:t>
            </a:r>
            <a:r>
              <a:rPr lang="en-US" sz="2600" dirty="0" smtClean="0"/>
              <a:t>, </a:t>
            </a:r>
            <a:r>
              <a:rPr lang="en-US" sz="2600" i="1" dirty="0" smtClean="0"/>
              <a:t>-</a:t>
            </a:r>
            <a:r>
              <a:rPr lang="en-US" sz="2600" i="1" dirty="0" err="1" smtClean="0"/>
              <a:t>i</a:t>
            </a:r>
            <a:r>
              <a:rPr lang="en-US" sz="2600" dirty="0" smtClean="0"/>
              <a:t>} is a group under multiplication.</a:t>
            </a:r>
          </a:p>
          <a:p>
            <a:r>
              <a:rPr lang="en-US" sz="2600" b="1" dirty="0" smtClean="0"/>
              <a:t>                 </a:t>
            </a:r>
            <a:r>
              <a:rPr lang="en-US" sz="2600" dirty="0" smtClean="0"/>
              <a:t>H = {1, -1} is a subgroup of G.</a:t>
            </a:r>
            <a:endParaRPr lang="en-US" sz="800" dirty="0" smtClean="0"/>
          </a:p>
          <a:p>
            <a:r>
              <a:rPr lang="en-US" sz="2600" dirty="0" smtClean="0"/>
              <a:t>The right </a:t>
            </a:r>
            <a:r>
              <a:rPr lang="en-US" sz="2600" dirty="0" err="1" smtClean="0"/>
              <a:t>cosets</a:t>
            </a:r>
            <a:r>
              <a:rPr lang="en-US" sz="2600" dirty="0" smtClean="0"/>
              <a:t> of H in G are H1, H(-1), H</a:t>
            </a:r>
            <a:r>
              <a:rPr lang="en-US" sz="2600" i="1" dirty="0" smtClean="0"/>
              <a:t>i</a:t>
            </a:r>
            <a:r>
              <a:rPr lang="en-US" sz="2600" dirty="0" smtClean="0"/>
              <a:t>, H(-</a:t>
            </a:r>
            <a:r>
              <a:rPr lang="en-US" sz="2600" i="1" dirty="0" err="1" smtClean="0"/>
              <a:t>i</a:t>
            </a:r>
            <a:r>
              <a:rPr lang="en-US" sz="2600" dirty="0" smtClean="0"/>
              <a:t>)</a:t>
            </a:r>
          </a:p>
          <a:p>
            <a:endParaRPr lang="en-US" sz="800" dirty="0" smtClean="0"/>
          </a:p>
          <a:p>
            <a:r>
              <a:rPr lang="en-US" sz="2600" dirty="0" smtClean="0"/>
              <a:t>H.1={1(1), -1(1)}={1, -1}=H.</a:t>
            </a:r>
          </a:p>
          <a:p>
            <a:r>
              <a:rPr lang="en-US" sz="2600" dirty="0" smtClean="0"/>
              <a:t>H(-1)={1(-1), -1(</a:t>
            </a:r>
            <a:r>
              <a:rPr lang="en-US" sz="2600" i="1" dirty="0" smtClean="0"/>
              <a:t>-</a:t>
            </a:r>
            <a:r>
              <a:rPr lang="en-US" sz="2600" dirty="0" smtClean="0"/>
              <a:t>1)}={-1,1}= H.</a:t>
            </a:r>
          </a:p>
          <a:p>
            <a:r>
              <a:rPr lang="en-US" sz="2600" dirty="0" smtClean="0"/>
              <a:t>H</a:t>
            </a:r>
            <a:r>
              <a:rPr lang="en-US" sz="2600" i="1" dirty="0" smtClean="0"/>
              <a:t>i</a:t>
            </a:r>
            <a:r>
              <a:rPr lang="en-US" sz="2600" dirty="0" smtClean="0"/>
              <a:t>={1(</a:t>
            </a:r>
            <a:r>
              <a:rPr lang="en-US" sz="2600" i="1" dirty="0" err="1" smtClean="0"/>
              <a:t>i</a:t>
            </a:r>
            <a:r>
              <a:rPr lang="en-US" sz="2600" dirty="0" smtClean="0"/>
              <a:t>), -1(</a:t>
            </a:r>
            <a:r>
              <a:rPr lang="en-US" sz="2600" i="1" dirty="0" err="1" smtClean="0"/>
              <a:t>i</a:t>
            </a:r>
            <a:r>
              <a:rPr lang="en-US" sz="2600" dirty="0" smtClean="0"/>
              <a:t>)} = {</a:t>
            </a:r>
            <a:r>
              <a:rPr lang="en-US" sz="2600" i="1" dirty="0" err="1" smtClean="0"/>
              <a:t>i</a:t>
            </a:r>
            <a:r>
              <a:rPr lang="en-US" sz="2600" i="1" dirty="0" smtClean="0"/>
              <a:t> ,-</a:t>
            </a:r>
            <a:r>
              <a:rPr lang="en-US" sz="2600" i="1" dirty="0" err="1" smtClean="0"/>
              <a:t>i</a:t>
            </a:r>
            <a:r>
              <a:rPr lang="en-US" sz="2600" dirty="0" smtClean="0"/>
              <a:t>}={</a:t>
            </a:r>
            <a:r>
              <a:rPr lang="en-US" sz="2600" i="1" dirty="0" err="1" smtClean="0"/>
              <a:t>i</a:t>
            </a:r>
            <a:r>
              <a:rPr lang="en-US" sz="2600" i="1" dirty="0" smtClean="0"/>
              <a:t>, -</a:t>
            </a:r>
            <a:r>
              <a:rPr lang="en-US" sz="2600" i="1" dirty="0" err="1" smtClean="0"/>
              <a:t>i</a:t>
            </a:r>
            <a:r>
              <a:rPr lang="en-US" sz="2600" dirty="0" smtClean="0"/>
              <a:t>}.</a:t>
            </a:r>
          </a:p>
          <a:p>
            <a:r>
              <a:rPr lang="en-US" sz="2600" dirty="0" smtClean="0"/>
              <a:t>H(-</a:t>
            </a:r>
            <a:r>
              <a:rPr lang="en-US" sz="2600" dirty="0" err="1" smtClean="0"/>
              <a:t>i</a:t>
            </a:r>
            <a:r>
              <a:rPr lang="en-US" sz="2600" dirty="0" smtClean="0"/>
              <a:t>)={1(-1), -1(</a:t>
            </a:r>
            <a:r>
              <a:rPr lang="en-US" sz="2600" i="1" dirty="0" smtClean="0"/>
              <a:t>-</a:t>
            </a:r>
            <a:r>
              <a:rPr lang="en-US" sz="2600" i="1" dirty="0" err="1" smtClean="0"/>
              <a:t>i</a:t>
            </a:r>
            <a:r>
              <a:rPr lang="en-US" sz="2600" dirty="0" smtClean="0"/>
              <a:t>)} = {-</a:t>
            </a:r>
            <a:r>
              <a:rPr lang="en-US" sz="2600" i="1" dirty="0" err="1" smtClean="0"/>
              <a:t>i</a:t>
            </a:r>
            <a:r>
              <a:rPr lang="en-US" sz="2600" dirty="0" smtClean="0"/>
              <a:t>,</a:t>
            </a:r>
            <a:r>
              <a:rPr lang="en-US" sz="2600" i="1" dirty="0" smtClean="0"/>
              <a:t> </a:t>
            </a:r>
            <a:r>
              <a:rPr lang="en-US" sz="2600" i="1" dirty="0" err="1" smtClean="0"/>
              <a:t>i</a:t>
            </a:r>
            <a:r>
              <a:rPr lang="en-US" sz="2600" dirty="0" smtClean="0"/>
              <a:t>}.</a:t>
            </a:r>
            <a:endParaRPr lang="en-US" sz="2600" i="1" dirty="0" smtClean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600200" y="6324600"/>
            <a:ext cx="5562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8600"/>
            <a:ext cx="7467600" cy="166199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 smtClean="0"/>
              <a:t>RIGHT AND LEFT CONGRUENCE MODULO A SUBGROUP</a:t>
            </a:r>
            <a:endParaRPr lang="en-US" sz="3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2286000"/>
            <a:ext cx="8153400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/>
              <a:t>Let H be a subgroup of a groups G. Then a relation R in G as follow:</a:t>
            </a:r>
          </a:p>
          <a:p>
            <a:endParaRPr lang="en-US" sz="800" dirty="0" smtClean="0"/>
          </a:p>
          <a:p>
            <a:r>
              <a:rPr lang="en-US" sz="2700" dirty="0" smtClean="0"/>
              <a:t>                   </a:t>
            </a:r>
            <a:r>
              <a:rPr lang="en-US" sz="2700" b="1" dirty="0" smtClean="0"/>
              <a:t>a</a:t>
            </a:r>
            <a:r>
              <a:rPr lang="en-US" sz="2700" dirty="0" smtClean="0"/>
              <a:t> R </a:t>
            </a:r>
            <a:r>
              <a:rPr lang="en-US" sz="2700" i="1" dirty="0" smtClean="0"/>
              <a:t>b</a:t>
            </a:r>
            <a:r>
              <a:rPr lang="en-US" sz="2700" dirty="0" smtClean="0"/>
              <a:t>   </a:t>
            </a:r>
            <a:r>
              <a:rPr lang="en-US" sz="2700" dirty="0" err="1" smtClean="0"/>
              <a:t>iff</a:t>
            </a:r>
            <a:r>
              <a:rPr lang="en-US" sz="2700" dirty="0" smtClean="0"/>
              <a:t>   ab</a:t>
            </a:r>
            <a:r>
              <a:rPr lang="en-US" sz="2700" baseline="30000" dirty="0" smtClean="0"/>
              <a:t>-1</a:t>
            </a:r>
            <a:r>
              <a:rPr lang="en-US" sz="2700" dirty="0" smtClean="0">
                <a:sym typeface="Symbol"/>
              </a:rPr>
              <a:t>H.</a:t>
            </a:r>
          </a:p>
          <a:p>
            <a:endParaRPr lang="en-US" sz="1000" dirty="0" smtClean="0">
              <a:sym typeface="Symbol"/>
            </a:endParaRPr>
          </a:p>
          <a:p>
            <a:r>
              <a:rPr lang="en-US" sz="2700" dirty="0" smtClean="0">
                <a:sym typeface="Symbol"/>
              </a:rPr>
              <a:t>This relation R is denoted by the symbol ‘</a:t>
            </a:r>
            <a:r>
              <a:rPr lang="en-US" sz="2700" baseline="-25000" dirty="0" smtClean="0">
                <a:sym typeface="Symbol"/>
              </a:rPr>
              <a:t>r </a:t>
            </a:r>
            <a:r>
              <a:rPr lang="en-US" sz="2700" dirty="0" smtClean="0">
                <a:sym typeface="Symbol"/>
              </a:rPr>
              <a:t>mod H’ </a:t>
            </a:r>
            <a:r>
              <a:rPr lang="en-US" sz="2700" i="1" dirty="0" smtClean="0">
                <a:sym typeface="Symbol"/>
              </a:rPr>
              <a:t>i.e., </a:t>
            </a:r>
            <a:r>
              <a:rPr lang="en-US" sz="2700" i="1" dirty="0" err="1" smtClean="0">
                <a:sym typeface="Symbol"/>
              </a:rPr>
              <a:t>a</a:t>
            </a:r>
            <a:r>
              <a:rPr lang="en-US" sz="2700" dirty="0" err="1" smtClean="0">
                <a:sym typeface="Symbol"/>
              </a:rPr>
              <a:t></a:t>
            </a:r>
            <a:r>
              <a:rPr lang="en-US" sz="2700" baseline="-25000" dirty="0" err="1" smtClean="0">
                <a:sym typeface="Symbol"/>
              </a:rPr>
              <a:t>r</a:t>
            </a:r>
            <a:r>
              <a:rPr lang="en-US" sz="2700" i="1" dirty="0" err="1" smtClean="0">
                <a:sym typeface="Symbol"/>
              </a:rPr>
              <a:t>b</a:t>
            </a:r>
            <a:r>
              <a:rPr lang="en-US" sz="2700" i="1" dirty="0" smtClean="0">
                <a:sym typeface="Symbol"/>
              </a:rPr>
              <a:t> </a:t>
            </a:r>
            <a:r>
              <a:rPr lang="en-US" sz="2700" dirty="0" smtClean="0">
                <a:sym typeface="Symbol"/>
              </a:rPr>
              <a:t>mod H(read as, “</a:t>
            </a:r>
            <a:r>
              <a:rPr lang="en-US" sz="2700" b="1" i="1" dirty="0" smtClean="0">
                <a:sym typeface="Symbol"/>
              </a:rPr>
              <a:t>a </a:t>
            </a:r>
            <a:r>
              <a:rPr lang="en-US" sz="2700" b="1" dirty="0" smtClean="0">
                <a:sym typeface="Symbol"/>
              </a:rPr>
              <a:t>is right congruent to </a:t>
            </a:r>
            <a:r>
              <a:rPr lang="en-US" sz="2700" b="1" i="1" dirty="0" smtClean="0">
                <a:sym typeface="Symbol"/>
              </a:rPr>
              <a:t>b</a:t>
            </a:r>
            <a:r>
              <a:rPr lang="en-US" sz="2700" b="1" dirty="0" smtClean="0">
                <a:sym typeface="Symbol"/>
              </a:rPr>
              <a:t> modulo H”</a:t>
            </a:r>
            <a:r>
              <a:rPr lang="en-US" sz="2700" dirty="0" smtClean="0">
                <a:sym typeface="Symbol"/>
              </a:rPr>
              <a:t>) or </a:t>
            </a:r>
            <a:r>
              <a:rPr lang="en-US" sz="2700" i="1" dirty="0" smtClean="0">
                <a:sym typeface="Symbol"/>
              </a:rPr>
              <a:t>a</a:t>
            </a:r>
            <a:r>
              <a:rPr lang="en-US" sz="2700" dirty="0" smtClean="0">
                <a:sym typeface="Symbol"/>
              </a:rPr>
              <a:t> </a:t>
            </a:r>
            <a:r>
              <a:rPr lang="en-US" sz="2700" i="1" dirty="0" smtClean="0">
                <a:sym typeface="Symbol"/>
              </a:rPr>
              <a:t>b </a:t>
            </a:r>
            <a:r>
              <a:rPr lang="en-US" sz="2700" dirty="0" smtClean="0">
                <a:sym typeface="Symbol"/>
              </a:rPr>
              <a:t>(mod H), </a:t>
            </a:r>
            <a:r>
              <a:rPr lang="en-US" sz="2700" dirty="0" err="1" smtClean="0">
                <a:sym typeface="Symbol"/>
              </a:rPr>
              <a:t>iff</a:t>
            </a:r>
            <a:r>
              <a:rPr lang="en-US" sz="2700" dirty="0" smtClean="0">
                <a:sym typeface="Symbol"/>
              </a:rPr>
              <a:t> </a:t>
            </a:r>
            <a:r>
              <a:rPr lang="en-US" sz="2700" dirty="0" smtClean="0"/>
              <a:t>ab</a:t>
            </a:r>
            <a:r>
              <a:rPr lang="en-US" sz="2700" baseline="30000" dirty="0" smtClean="0"/>
              <a:t>-1</a:t>
            </a:r>
            <a:r>
              <a:rPr lang="en-US" sz="2700" dirty="0" smtClean="0">
                <a:sym typeface="Symbol"/>
              </a:rPr>
              <a:t>H.</a:t>
            </a:r>
          </a:p>
          <a:p>
            <a:endParaRPr lang="en-US" sz="800" dirty="0" smtClean="0">
              <a:sym typeface="Symbo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143000"/>
            <a:ext cx="792480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>
                <a:sym typeface="Symbol"/>
              </a:rPr>
              <a:t>Similarly</a:t>
            </a:r>
            <a:r>
              <a:rPr lang="en-US" sz="2700" dirty="0" smtClean="0">
                <a:sym typeface="Symbol"/>
              </a:rPr>
              <a:t>, when the relation R is defined as follow:</a:t>
            </a:r>
          </a:p>
          <a:p>
            <a:endParaRPr lang="en-US" sz="800" dirty="0" smtClean="0">
              <a:sym typeface="Symbol"/>
            </a:endParaRPr>
          </a:p>
          <a:p>
            <a:r>
              <a:rPr lang="en-US" sz="2700" dirty="0" smtClean="0">
                <a:sym typeface="Symbol"/>
              </a:rPr>
              <a:t>                   </a:t>
            </a:r>
            <a:r>
              <a:rPr lang="en-US" sz="2700" b="1" dirty="0" smtClean="0"/>
              <a:t>a</a:t>
            </a:r>
            <a:r>
              <a:rPr lang="en-US" sz="2700" dirty="0" smtClean="0"/>
              <a:t> R </a:t>
            </a:r>
            <a:r>
              <a:rPr lang="en-US" sz="2700" i="1" dirty="0" smtClean="0"/>
              <a:t>b</a:t>
            </a:r>
            <a:r>
              <a:rPr lang="en-US" sz="2700" dirty="0" smtClean="0"/>
              <a:t>   </a:t>
            </a:r>
            <a:r>
              <a:rPr lang="en-US" sz="2700" dirty="0" err="1" smtClean="0"/>
              <a:t>iff</a:t>
            </a:r>
            <a:r>
              <a:rPr lang="en-US" sz="2700" dirty="0" smtClean="0"/>
              <a:t>   a</a:t>
            </a:r>
            <a:r>
              <a:rPr lang="en-US" sz="2700" baseline="30000" dirty="0" smtClean="0"/>
              <a:t>-1</a:t>
            </a:r>
            <a:r>
              <a:rPr lang="en-US" sz="2700" dirty="0" smtClean="0"/>
              <a:t>b</a:t>
            </a:r>
            <a:r>
              <a:rPr lang="en-US" sz="2700" dirty="0" smtClean="0">
                <a:sym typeface="Symbol"/>
              </a:rPr>
              <a:t>H.</a:t>
            </a:r>
          </a:p>
          <a:p>
            <a:endParaRPr lang="en-US" sz="900" dirty="0" smtClean="0">
              <a:sym typeface="Symbol"/>
            </a:endParaRPr>
          </a:p>
          <a:p>
            <a:r>
              <a:rPr lang="en-US" sz="2700" dirty="0" smtClean="0">
                <a:sym typeface="Symbol"/>
              </a:rPr>
              <a:t>where R is denoted by the symbol </a:t>
            </a:r>
            <a:r>
              <a:rPr lang="en-US" sz="2700" i="1" baseline="-25000" dirty="0" smtClean="0">
                <a:sym typeface="Symbol"/>
              </a:rPr>
              <a:t>l</a:t>
            </a:r>
            <a:r>
              <a:rPr lang="en-US" sz="2700" baseline="-25000" dirty="0" smtClean="0">
                <a:sym typeface="Symbol"/>
              </a:rPr>
              <a:t> </a:t>
            </a:r>
            <a:r>
              <a:rPr lang="en-US" sz="2700" dirty="0" smtClean="0">
                <a:sym typeface="Symbol"/>
              </a:rPr>
              <a:t>mod H’ </a:t>
            </a:r>
            <a:r>
              <a:rPr lang="en-US" sz="2700" i="1" dirty="0" smtClean="0">
                <a:sym typeface="Symbol"/>
              </a:rPr>
              <a:t>i.e., </a:t>
            </a:r>
            <a:r>
              <a:rPr lang="en-US" sz="2700" i="1" dirty="0" err="1" smtClean="0">
                <a:sym typeface="Symbol"/>
              </a:rPr>
              <a:t>a</a:t>
            </a:r>
            <a:r>
              <a:rPr lang="en-US" sz="2700" dirty="0" err="1" smtClean="0">
                <a:sym typeface="Symbol"/>
              </a:rPr>
              <a:t></a:t>
            </a:r>
            <a:r>
              <a:rPr lang="en-US" sz="2700" i="1" baseline="-25000" dirty="0" err="1" smtClean="0">
                <a:sym typeface="Symbol"/>
              </a:rPr>
              <a:t>l</a:t>
            </a:r>
            <a:r>
              <a:rPr lang="en-US" sz="2700" i="1" dirty="0" err="1" smtClean="0">
                <a:sym typeface="Symbol"/>
              </a:rPr>
              <a:t>b</a:t>
            </a:r>
            <a:r>
              <a:rPr lang="en-US" sz="2700" i="1" dirty="0" smtClean="0">
                <a:sym typeface="Symbol"/>
              </a:rPr>
              <a:t> </a:t>
            </a:r>
            <a:r>
              <a:rPr lang="en-US" sz="2700" dirty="0" smtClean="0">
                <a:sym typeface="Symbol"/>
              </a:rPr>
              <a:t>mod H(read as, “</a:t>
            </a:r>
            <a:r>
              <a:rPr lang="en-US" sz="2700" b="1" i="1" dirty="0" smtClean="0">
                <a:sym typeface="Symbol"/>
              </a:rPr>
              <a:t>a </a:t>
            </a:r>
            <a:r>
              <a:rPr lang="en-US" sz="2700" b="1" dirty="0" smtClean="0">
                <a:sym typeface="Symbol"/>
              </a:rPr>
              <a:t>is left congruent to </a:t>
            </a:r>
            <a:r>
              <a:rPr lang="en-US" sz="2700" b="1" i="1" dirty="0" smtClean="0">
                <a:sym typeface="Symbol"/>
              </a:rPr>
              <a:t>b</a:t>
            </a:r>
            <a:r>
              <a:rPr lang="en-US" sz="2700" b="1" dirty="0" smtClean="0">
                <a:sym typeface="Symbol"/>
              </a:rPr>
              <a:t> modulo H”</a:t>
            </a:r>
            <a:r>
              <a:rPr lang="en-US" sz="2700" dirty="0" smtClean="0">
                <a:sym typeface="Symbol"/>
              </a:rPr>
              <a:t>) or </a:t>
            </a:r>
            <a:r>
              <a:rPr lang="en-US" sz="2700" i="1" dirty="0" smtClean="0">
                <a:sym typeface="Symbol"/>
              </a:rPr>
              <a:t>a</a:t>
            </a:r>
            <a:r>
              <a:rPr lang="en-US" sz="2700" dirty="0" smtClean="0">
                <a:sym typeface="Symbol"/>
              </a:rPr>
              <a:t> </a:t>
            </a:r>
            <a:r>
              <a:rPr lang="en-US" sz="2700" i="1" dirty="0" smtClean="0">
                <a:sym typeface="Symbol"/>
              </a:rPr>
              <a:t>b </a:t>
            </a:r>
            <a:r>
              <a:rPr lang="en-US" sz="2700" dirty="0" smtClean="0">
                <a:sym typeface="Symbol"/>
              </a:rPr>
              <a:t>(mod H), </a:t>
            </a:r>
            <a:r>
              <a:rPr lang="en-US" sz="2700" dirty="0" err="1" smtClean="0">
                <a:sym typeface="Symbol"/>
              </a:rPr>
              <a:t>iff</a:t>
            </a:r>
            <a:r>
              <a:rPr lang="en-US" sz="2700" dirty="0" smtClean="0">
                <a:sym typeface="Symbol"/>
              </a:rPr>
              <a:t> </a:t>
            </a:r>
            <a:r>
              <a:rPr lang="en-US" sz="2700" dirty="0" smtClean="0"/>
              <a:t>a</a:t>
            </a:r>
            <a:r>
              <a:rPr lang="en-US" sz="2700" baseline="30000" dirty="0" smtClean="0"/>
              <a:t>-1</a:t>
            </a:r>
            <a:r>
              <a:rPr lang="en-US" sz="2700" dirty="0" smtClean="0"/>
              <a:t>b</a:t>
            </a:r>
            <a:r>
              <a:rPr lang="en-US" sz="2700" dirty="0" smtClean="0">
                <a:sym typeface="Symbol"/>
              </a:rPr>
              <a:t>H</a:t>
            </a:r>
            <a:r>
              <a:rPr lang="en-US" sz="2700" dirty="0" smtClean="0">
                <a:sym typeface="Symbol"/>
              </a:rPr>
              <a:t>.</a:t>
            </a:r>
            <a:endParaRPr lang="en-US" sz="2700" dirty="0" smtClean="0">
              <a:sym typeface="Symbol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200" y="5105400"/>
            <a:ext cx="61722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00100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</a:rPr>
              <a:t>THEORM</a:t>
            </a:r>
          </a:p>
          <a:p>
            <a:endParaRPr lang="en-US" sz="900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600" b="1" dirty="0" smtClean="0"/>
              <a:t>Let H be a subgroup </a:t>
            </a:r>
            <a:r>
              <a:rPr lang="en-US" sz="2600" b="1" dirty="0" err="1" smtClean="0"/>
              <a:t>pf</a:t>
            </a:r>
            <a:r>
              <a:rPr lang="en-US" sz="2600" b="1" dirty="0" smtClean="0"/>
              <a:t> a group G. Then the relation </a:t>
            </a:r>
            <a:r>
              <a:rPr lang="en-US" sz="2600" b="1" i="1" dirty="0" smtClean="0">
                <a:sym typeface="Symbol"/>
              </a:rPr>
              <a:t>a</a:t>
            </a:r>
            <a:r>
              <a:rPr lang="en-US" sz="2600" b="1" dirty="0" smtClean="0">
                <a:sym typeface="Symbol"/>
              </a:rPr>
              <a:t>  </a:t>
            </a:r>
            <a:r>
              <a:rPr lang="en-US" sz="2600" b="1" i="1" dirty="0" smtClean="0">
                <a:sym typeface="Symbol"/>
              </a:rPr>
              <a:t>b </a:t>
            </a:r>
            <a:r>
              <a:rPr lang="en-US" sz="2600" b="1" dirty="0" smtClean="0">
                <a:sym typeface="Symbol"/>
              </a:rPr>
              <a:t>mod H is an equivalence relation.</a:t>
            </a:r>
            <a:endParaRPr lang="en-US" sz="800" b="1" dirty="0" smtClean="0">
              <a:sym typeface="Symbol"/>
            </a:endParaRPr>
          </a:p>
          <a:p>
            <a:r>
              <a:rPr lang="en-US" sz="2800" b="1" u="sng" dirty="0" smtClean="0"/>
              <a:t>Proof. </a:t>
            </a:r>
          </a:p>
          <a:p>
            <a:r>
              <a:rPr lang="en-US" sz="2800" b="1" dirty="0" smtClean="0"/>
              <a:t>Reflexivity:</a:t>
            </a:r>
            <a:r>
              <a:rPr lang="en-US" sz="2600" b="1" dirty="0" smtClean="0"/>
              <a:t> </a:t>
            </a:r>
            <a:r>
              <a:rPr lang="en-US" sz="2600" dirty="0" smtClean="0"/>
              <a:t>Let </a:t>
            </a:r>
            <a:r>
              <a:rPr lang="en-US" sz="2600" i="1" dirty="0" smtClean="0"/>
              <a:t>a </a:t>
            </a:r>
            <a:r>
              <a:rPr lang="en-US" sz="2600" dirty="0" smtClean="0"/>
              <a:t>be any element of G. Then </a:t>
            </a:r>
          </a:p>
          <a:p>
            <a:r>
              <a:rPr lang="en-US" sz="2600" dirty="0" smtClean="0"/>
              <a:t> </a:t>
            </a:r>
            <a:r>
              <a:rPr lang="en-US" sz="2600" i="1" dirty="0" smtClean="0"/>
              <a:t>aa</a:t>
            </a:r>
            <a:r>
              <a:rPr lang="en-US" sz="2600" baseline="30000" dirty="0" smtClean="0"/>
              <a:t>-1</a:t>
            </a:r>
            <a:r>
              <a:rPr lang="en-US" sz="2600" dirty="0" smtClean="0"/>
              <a:t> =</a:t>
            </a:r>
            <a:r>
              <a:rPr lang="en-US" sz="2600" i="1" dirty="0" err="1" smtClean="0"/>
              <a:t>e</a:t>
            </a:r>
            <a:r>
              <a:rPr lang="en-US" sz="2600" dirty="0" err="1" smtClean="0">
                <a:sym typeface="Symbol"/>
              </a:rPr>
              <a:t>G</a:t>
            </a:r>
            <a:r>
              <a:rPr lang="en-US" sz="2600" dirty="0" smtClean="0">
                <a:sym typeface="Symbol"/>
              </a:rPr>
              <a:t>, since H is a subgroup of G. Therefore </a:t>
            </a:r>
          </a:p>
          <a:p>
            <a:r>
              <a:rPr lang="en-US" sz="2600" i="1" dirty="0" smtClean="0">
                <a:sym typeface="Symbol"/>
              </a:rPr>
              <a:t>                 </a:t>
            </a:r>
            <a:r>
              <a:rPr lang="en-US" sz="2600" i="1" dirty="0" err="1" smtClean="0">
                <a:sym typeface="Symbol"/>
              </a:rPr>
              <a:t>a</a:t>
            </a:r>
            <a:r>
              <a:rPr lang="en-US" sz="2600" dirty="0" err="1" smtClean="0">
                <a:sym typeface="Symbol"/>
              </a:rPr>
              <a:t></a:t>
            </a:r>
            <a:r>
              <a:rPr lang="en-US" sz="2600" i="1" dirty="0" err="1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 mod H for all </a:t>
            </a:r>
            <a:r>
              <a:rPr lang="en-US" sz="2600" i="1" dirty="0" err="1" smtClean="0">
                <a:sym typeface="Symbol"/>
              </a:rPr>
              <a:t>a</a:t>
            </a:r>
            <a:r>
              <a:rPr lang="en-US" sz="2600" dirty="0" err="1" smtClean="0">
                <a:sym typeface="Symbol"/>
              </a:rPr>
              <a:t>G</a:t>
            </a:r>
            <a:r>
              <a:rPr lang="en-US" sz="2600" dirty="0" smtClean="0">
                <a:sym typeface="Symbol"/>
              </a:rPr>
              <a:t>.</a:t>
            </a:r>
          </a:p>
          <a:p>
            <a:r>
              <a:rPr lang="en-US" sz="2600" dirty="0" smtClean="0">
                <a:sym typeface="Symbol"/>
              </a:rPr>
              <a:t>Hence the relation is reflexive.</a:t>
            </a:r>
          </a:p>
          <a:p>
            <a:endParaRPr lang="en-US" sz="800" dirty="0" smtClean="0">
              <a:sym typeface="Symbol"/>
            </a:endParaRPr>
          </a:p>
          <a:p>
            <a:r>
              <a:rPr lang="en-US" sz="2800" b="1" dirty="0" smtClean="0">
                <a:sym typeface="Symbol"/>
              </a:rPr>
              <a:t>Symmetry:</a:t>
            </a:r>
            <a:r>
              <a:rPr lang="en-US" sz="2600" dirty="0" smtClean="0">
                <a:sym typeface="Symbol"/>
              </a:rPr>
              <a:t> Let 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  </a:t>
            </a:r>
            <a:r>
              <a:rPr lang="en-US" sz="2600" i="1" dirty="0" smtClean="0">
                <a:sym typeface="Symbol"/>
              </a:rPr>
              <a:t>b </a:t>
            </a:r>
            <a:r>
              <a:rPr lang="en-US" sz="2600" dirty="0" smtClean="0">
                <a:sym typeface="Symbol"/>
              </a:rPr>
              <a:t>mod H   ab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H.</a:t>
            </a:r>
          </a:p>
          <a:p>
            <a:r>
              <a:rPr lang="en-US" sz="2600" dirty="0" smtClean="0">
                <a:sym typeface="Symbol"/>
              </a:rPr>
              <a:t> (ab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= ba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H          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H is a subgroup]</a:t>
            </a:r>
          </a:p>
          <a:p>
            <a:r>
              <a:rPr lang="en-US" sz="2600" dirty="0" smtClean="0">
                <a:latin typeface="Arial Unicode MS"/>
                <a:ea typeface="Arial Unicode MS"/>
                <a:cs typeface="Arial Unicode MS"/>
                <a:sym typeface="Symbol"/>
              </a:rPr>
              <a:t> </a:t>
            </a:r>
            <a:r>
              <a:rPr lang="en-US" sz="2600" i="1" dirty="0" err="1" smtClean="0">
                <a:ea typeface="Arial Unicode MS"/>
                <a:cs typeface="Arial Unicode MS"/>
                <a:sym typeface="Symbol"/>
              </a:rPr>
              <a:t>b</a:t>
            </a:r>
            <a:r>
              <a:rPr lang="en-US" sz="2600" dirty="0" err="1" smtClean="0">
                <a:latin typeface="Arial Unicode MS"/>
                <a:ea typeface="Arial Unicode MS"/>
                <a:cs typeface="Arial Unicode MS"/>
                <a:sym typeface="Symbol"/>
              </a:rPr>
              <a:t></a:t>
            </a:r>
            <a:r>
              <a:rPr lang="en-US" sz="2600" i="1" dirty="0" err="1" smtClean="0">
                <a:ea typeface="Arial Unicode MS"/>
                <a:cs typeface="Arial Unicode MS"/>
                <a:sym typeface="Symbol"/>
              </a:rPr>
              <a:t>a</a:t>
            </a:r>
            <a:r>
              <a:rPr lang="en-US" sz="2600" dirty="0" err="1" smtClean="0">
                <a:ea typeface="Arial Unicode MS"/>
                <a:cs typeface="Arial Unicode MS"/>
                <a:sym typeface="Symbol"/>
              </a:rPr>
              <a:t>mod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H.</a:t>
            </a:r>
          </a:p>
          <a:p>
            <a:r>
              <a:rPr lang="en-US" sz="2600" dirty="0" smtClean="0">
                <a:sym typeface="Symbol"/>
              </a:rPr>
              <a:t>This show that the relation is symmetric.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0"/>
            <a:ext cx="8001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Transitivity:</a:t>
            </a:r>
            <a:r>
              <a:rPr lang="en-US" sz="2600" b="1" dirty="0" smtClean="0"/>
              <a:t> </a:t>
            </a:r>
            <a:r>
              <a:rPr lang="en-US" sz="2600" dirty="0" smtClean="0"/>
              <a:t>Let 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  </a:t>
            </a:r>
            <a:r>
              <a:rPr lang="en-US" sz="2600" i="1" dirty="0" smtClean="0">
                <a:sym typeface="Symbol"/>
              </a:rPr>
              <a:t>b </a:t>
            </a:r>
            <a:r>
              <a:rPr lang="en-US" sz="2600" dirty="0" smtClean="0">
                <a:sym typeface="Symbol"/>
              </a:rPr>
              <a:t>mod H and </a:t>
            </a:r>
            <a:r>
              <a:rPr lang="en-US" sz="2600" i="1" dirty="0" smtClean="0">
                <a:sym typeface="Symbol"/>
              </a:rPr>
              <a:t>b</a:t>
            </a:r>
            <a:r>
              <a:rPr lang="en-US" sz="2600" dirty="0" smtClean="0">
                <a:sym typeface="Symbol"/>
              </a:rPr>
              <a:t>  </a:t>
            </a:r>
            <a:r>
              <a:rPr lang="en-US" sz="2600" i="1" dirty="0" smtClean="0">
                <a:sym typeface="Symbol"/>
              </a:rPr>
              <a:t>c </a:t>
            </a:r>
            <a:r>
              <a:rPr lang="en-US" sz="2600" dirty="0" smtClean="0">
                <a:sym typeface="Symbol"/>
              </a:rPr>
              <a:t>mod H</a:t>
            </a:r>
          </a:p>
          <a:p>
            <a:endParaRPr lang="en-US" sz="800" dirty="0" smtClean="0">
              <a:sym typeface="Symbol"/>
            </a:endParaRPr>
          </a:p>
          <a:p>
            <a:r>
              <a:rPr lang="en-US" sz="2600" dirty="0" smtClean="0">
                <a:sym typeface="Symbol"/>
              </a:rPr>
              <a:t>  ab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H    and     bc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H</a:t>
            </a:r>
          </a:p>
          <a:p>
            <a:r>
              <a:rPr lang="en-US" sz="2600" dirty="0" smtClean="0">
                <a:sym typeface="Symbol"/>
              </a:rPr>
              <a:t>  (ab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)(bc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latin typeface="Arial Unicode MS"/>
                <a:ea typeface="Arial Unicode MS"/>
                <a:cs typeface="Arial Unicode MS"/>
                <a:sym typeface="Symbol"/>
              </a:rPr>
              <a:t> )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H                   [∵ H is a subgroup]</a:t>
            </a:r>
          </a:p>
          <a:p>
            <a:r>
              <a:rPr lang="en-US" sz="2600" dirty="0" smtClean="0">
                <a:latin typeface="Arial Unicode MS"/>
                <a:ea typeface="Arial Unicode MS"/>
                <a:cs typeface="Arial Unicode MS"/>
                <a:sym typeface="Symbol"/>
              </a:rPr>
              <a:t> </a:t>
            </a:r>
            <a:r>
              <a:rPr lang="en-US" sz="2600" dirty="0" smtClean="0">
                <a:sym typeface="Symbol"/>
              </a:rPr>
              <a:t> a(b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b)c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 H        a(e)c</a:t>
            </a:r>
            <a:r>
              <a:rPr lang="en-US" sz="2600" baseline="30000" dirty="0" smtClean="0">
                <a:ea typeface="Arial Unicode MS"/>
                <a:cs typeface="Arial Unicode MS"/>
                <a:sym typeface="Symbol"/>
              </a:rPr>
              <a:t>-1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 H    </a:t>
            </a:r>
          </a:p>
          <a:p>
            <a:r>
              <a:rPr lang="en-US" sz="2600" dirty="0" smtClean="0">
                <a:ea typeface="Arial Unicode MS"/>
                <a:cs typeface="Arial Unicode MS"/>
                <a:sym typeface="Symbol"/>
              </a:rPr>
              <a:t> ac</a:t>
            </a:r>
            <a:r>
              <a:rPr lang="en-US" sz="2600" baseline="30000" dirty="0" smtClean="0">
                <a:ea typeface="Arial Unicode MS"/>
                <a:cs typeface="Arial Unicode MS"/>
                <a:sym typeface="Symbol"/>
              </a:rPr>
              <a:t>-1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 H </a:t>
            </a:r>
          </a:p>
          <a:p>
            <a:r>
              <a:rPr lang="en-US" sz="2600" dirty="0" smtClean="0">
                <a:ea typeface="Arial Unicode MS"/>
                <a:cs typeface="Arial Unicode MS"/>
                <a:sym typeface="Symbol"/>
              </a:rPr>
              <a:t>  </a:t>
            </a:r>
            <a:r>
              <a:rPr lang="en-US" sz="2600" i="1" dirty="0" err="1" smtClean="0">
                <a:ea typeface="Arial Unicode MS"/>
                <a:cs typeface="Arial Unicode MS"/>
                <a:sym typeface="Symbol"/>
              </a:rPr>
              <a:t>a</a:t>
            </a:r>
            <a:r>
              <a:rPr lang="en-US" sz="2600" dirty="0" err="1" smtClean="0">
                <a:ea typeface="Arial Unicode MS"/>
                <a:cs typeface="Arial Unicode MS"/>
                <a:sym typeface="Symbol"/>
              </a:rPr>
              <a:t></a:t>
            </a:r>
            <a:r>
              <a:rPr lang="en-US" sz="2600" i="1" dirty="0" err="1" smtClean="0">
                <a:ea typeface="Arial Unicode MS"/>
                <a:cs typeface="Arial Unicode MS"/>
                <a:sym typeface="Symbol"/>
              </a:rPr>
              <a:t>c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mod H.</a:t>
            </a:r>
          </a:p>
          <a:p>
            <a:endParaRPr lang="en-US" sz="800" dirty="0" smtClean="0">
              <a:sym typeface="Symbol"/>
            </a:endParaRPr>
          </a:p>
          <a:p>
            <a:r>
              <a:rPr lang="en-US" sz="2600" dirty="0" smtClean="0">
                <a:sym typeface="Symbol"/>
              </a:rPr>
              <a:t>Hence the relation is transitive also.</a:t>
            </a:r>
          </a:p>
          <a:p>
            <a:endParaRPr lang="en-US" sz="900" dirty="0" smtClean="0">
              <a:sym typeface="Symbol"/>
            </a:endParaRPr>
          </a:p>
          <a:p>
            <a:r>
              <a:rPr lang="en-US" sz="2600" dirty="0" smtClean="0">
                <a:sym typeface="Symbol"/>
              </a:rPr>
              <a:t>Therefore the relation (congruence mod H)</a:t>
            </a:r>
          </a:p>
          <a:p>
            <a:endParaRPr lang="en-US" sz="900" i="1" dirty="0" smtClean="0">
              <a:sym typeface="Symbol"/>
            </a:endParaRPr>
          </a:p>
          <a:p>
            <a:r>
              <a:rPr lang="en-US" sz="2600" i="1" dirty="0" smtClean="0">
                <a:sym typeface="Symbol"/>
              </a:rPr>
              <a:t>i.e.,</a:t>
            </a:r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 mod H is an equivalence relation.</a:t>
            </a:r>
            <a:endParaRPr lang="en-US" sz="2600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219200" y="5486400"/>
            <a:ext cx="6096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2209800"/>
            <a:ext cx="4807727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896</TotalTime>
  <Words>643</Words>
  <Application>Microsoft Office PowerPoint</Application>
  <PresentationFormat>On-screen Show (4:3)</PresentationFormat>
  <Paragraphs>72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Oriel</vt:lpstr>
      <vt:lpstr>Department of mathematics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OJASVI</dc:creator>
  <cp:lastModifiedBy>OJASVI</cp:lastModifiedBy>
  <cp:revision>228</cp:revision>
  <dcterms:created xsi:type="dcterms:W3CDTF">2016-09-19T18:46:29Z</dcterms:created>
  <dcterms:modified xsi:type="dcterms:W3CDTF">2022-07-13T15:14:26Z</dcterms:modified>
</cp:coreProperties>
</file>